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7" r:id="rId2"/>
    <p:sldId id="269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71" r:id="rId11"/>
    <p:sldId id="272" r:id="rId12"/>
    <p:sldId id="263" r:id="rId13"/>
    <p:sldId id="264" r:id="rId14"/>
    <p:sldId id="270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075" autoAdjust="0"/>
    <p:restoredTop sz="86358" autoAdjust="0"/>
  </p:normalViewPr>
  <p:slideViewPr>
    <p:cSldViewPr>
      <p:cViewPr varScale="1">
        <p:scale>
          <a:sx n="66" d="100"/>
          <a:sy n="66" d="100"/>
        </p:scale>
        <p:origin x="-134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Государственная организация образования «Кузбасский региональный центр психолого-педагогической, медицинской и социальной помощи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«Здоровье и развитие личности»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Авторский курс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Специалист службы примирения в образовании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Защитная работа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Презентация: Школьная служба примирения</a:t>
            </a:r>
          </a:p>
          <a:p>
            <a:pPr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Самошкина Ольга Анатольевна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Социальный педагог МБОУ «Падунская СОШ»</a:t>
            </a:r>
          </a:p>
          <a:p>
            <a:pPr algn="r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Промыгшленновского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муниципального округа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2022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071810"/>
            <a:ext cx="8183880" cy="2714644"/>
          </a:xfrm>
        </p:spPr>
        <p:txBody>
          <a:bodyPr>
            <a:normAutofit fontScale="90000"/>
          </a:bodyPr>
          <a:lstStyle/>
          <a:p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Принцип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ответственности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полная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ответственность сторон конфликта / участников ситуации за активное участие в разрешении своей ситуации, самостоятельный поиск и принятие решения, результат встречи; а для ведущего ВП – за безопасность участников в процессе восстановительных встреч, за ход процедуры, соблюдение принципов восстановительного подхода и процедуры проведения совместных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встреч</a:t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Принцип </a:t>
            </a:r>
            <a:r>
              <a:rPr lang="ru-RU" sz="22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адресности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восстановительная работа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ШСП лично со сторонами – участниками конфликта / проблемной ситуации и вовлеченными в конфликт представителями сообщества, а не со специалистами (врачами, психологами, юристами) – носителями экспертной информации об участниках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ситуации</a:t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400" b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500174"/>
            <a:ext cx="8183880" cy="2857520"/>
          </a:xfrm>
        </p:spPr>
        <p:txBody>
          <a:bodyPr>
            <a:normAutofit fontScale="90000"/>
          </a:bodyPr>
          <a:lstStyle/>
          <a:p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безопасности. Ведущий восстановительных программ обязан обеспечить безопасность участников на совместной встрече. В случае сомнений в безопасности необходимо продолжить работу со сторонами по отдельности или отказаться от проведения совместной 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встречи</a:t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Принцип информированности подразумевает, что ведущий ВП обязан предоставить сторонам всю необходимую информацию о сути и принципах восстановительного подхода, возможных правовых последствиях участия / отказа от участия в восстановительной программе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Состав школьной службы примирения.</a:t>
            </a:r>
            <a:r>
              <a:rPr lang="ru-RU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Руководителем службы может быть </a:t>
            </a:r>
            <a:r>
              <a:rPr lang="ru-RU" b="0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обученный</a:t>
            </a:r>
            <a:r>
              <a:rPr lang="ru-RU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социальный педагог, психолог или иной педагогический работник школы, на которого возлагаются обязанности по руководству службой примирения приказом директора школы. </a:t>
            </a:r>
            <a:br>
              <a:rPr lang="ru-RU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Школьники 8-11 классов, прошедшие обучение по проведению примирительных программ.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657988"/>
          </a:xfrm>
        </p:spPr>
        <p:txBody>
          <a:bodyPr>
            <a:normAutofit fontScale="90000"/>
          </a:bodyPr>
          <a:lstStyle/>
          <a:p>
            <a:r>
              <a:rPr lang="ru-RU" sz="3100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 работы школьной службы примирения:</a:t>
            </a:r>
            <a: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снижение числа конфликтов и обращений недовольных участников образовательного процесса в вышестоящие органы; </a:t>
            </a:r>
            <a:b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улучшение отношений между педагогами, родителями и администрацией; </a:t>
            </a:r>
            <a:b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создание комфортного микроклимата  в школе. </a:t>
            </a: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00108"/>
            <a:ext cx="8183880" cy="3214710"/>
          </a:xfrm>
        </p:spPr>
        <p:txBody>
          <a:bodyPr>
            <a:norm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Список литературы: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Лекция 6 Школьная служба примирения организационные вопросы (Антон Коновалов), ссылка: https://www.youtube.com/watch?v=HpViCVA4aLQ – ШСП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Книга Коновалов 2014 – ШСП Учебный фильм (видеоролик), или по ссылке: https://www.youtube.com/watch?v=QZCO_8Thz9s </a:t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Сборник Школьные службы примирения (Москва, 2012)</a:t>
            </a:r>
            <a:endParaRPr lang="ru-RU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183880" cy="242889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428736"/>
            <a:ext cx="7772400" cy="22202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Школьная служба примирения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5861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Социальный педагог МБОУ «Падунская СОШ» Самошкина Ольга Анатольевна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5072098"/>
          </a:xfrm>
        </p:spPr>
        <p:txBody>
          <a:bodyPr>
            <a:normAutofit/>
          </a:bodyPr>
          <a:lstStyle/>
          <a:p>
            <a:pPr indent="355600"/>
            <a:r>
              <a:rPr lang="ru-RU" sz="2700" b="0" dirty="0" smtClean="0">
                <a:solidFill>
                  <a:srgbClr val="002060"/>
                </a:solidFill>
                <a:effectLst/>
              </a:rPr>
              <a:t>В современном мире людям важно уметь сотрудничать и договариваться. </a:t>
            </a:r>
            <a:br>
              <a:rPr lang="ru-RU" sz="2700" b="0" dirty="0" smtClean="0">
                <a:solidFill>
                  <a:srgbClr val="002060"/>
                </a:solidFill>
                <a:effectLst/>
              </a:rPr>
            </a:br>
            <a:r>
              <a:rPr lang="ru-RU" sz="2700" b="0" dirty="0" smtClean="0">
                <a:solidFill>
                  <a:srgbClr val="002060"/>
                </a:solidFill>
                <a:effectLst/>
              </a:rPr>
              <a:t>   В школе, где встречаются несколько поколений, дети из разных социальных слоёв, разных стилей воспитания, разных интересов, </a:t>
            </a:r>
            <a:r>
              <a:rPr lang="ru-RU" sz="2700" b="0" u="sng" dirty="0" smtClean="0">
                <a:solidFill>
                  <a:srgbClr val="002060"/>
                </a:solidFill>
                <a:effectLst/>
              </a:rPr>
              <a:t>конфликты неизбежны.</a:t>
            </a:r>
            <a:r>
              <a:rPr lang="ru-RU" sz="2700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2700" b="0" dirty="0" smtClean="0">
                <a:solidFill>
                  <a:srgbClr val="002060"/>
                </a:solidFill>
                <a:effectLst/>
              </a:rPr>
            </a:br>
            <a:r>
              <a:rPr lang="ru-RU" sz="2700" b="0" dirty="0" smtClean="0">
                <a:solidFill>
                  <a:srgbClr val="002060"/>
                </a:solidFill>
                <a:effectLst/>
              </a:rPr>
              <a:t>   Никакой ребенок не будет думать об уроке, если у него конфликт, его после школы ждет «разборка» или он стал жертвой бойкота или насилия.</a:t>
            </a:r>
            <a:r>
              <a:rPr lang="ru-RU" sz="1800" b="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1800" b="0" dirty="0" smtClean="0">
                <a:solidFill>
                  <a:srgbClr val="002060"/>
                </a:solidFill>
                <a:effectLst/>
              </a:rPr>
            </a:br>
            <a:endParaRPr lang="ru-RU" sz="1800" b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86616"/>
          </a:xfrm>
        </p:spPr>
        <p:txBody>
          <a:bodyPr>
            <a:normAutofit fontScale="90000"/>
          </a:bodyPr>
          <a:lstStyle/>
          <a:p>
            <a:pPr indent="269875"/>
            <a:r>
              <a:rPr lang="ru-RU" b="0" dirty="0" smtClean="0">
                <a:solidFill>
                  <a:srgbClr val="002060"/>
                </a:solidFill>
                <a:effectLst/>
              </a:rPr>
              <a:t>Наиболее частые способы реагирования на конфликты в школе:</a:t>
            </a:r>
            <a:br>
              <a:rPr lang="ru-RU" b="0" dirty="0" smtClean="0">
                <a:solidFill>
                  <a:srgbClr val="002060"/>
                </a:solidFill>
                <a:effectLst/>
              </a:rPr>
            </a:br>
            <a:r>
              <a:rPr lang="ru-RU" b="0" dirty="0" smtClean="0">
                <a:solidFill>
                  <a:srgbClr val="002060"/>
                </a:solidFill>
                <a:effectLst/>
              </a:rPr>
              <a:t> * Административный (наказание или угроза наказанием)</a:t>
            </a:r>
            <a:br>
              <a:rPr lang="ru-RU" b="0" dirty="0" smtClean="0">
                <a:solidFill>
                  <a:srgbClr val="002060"/>
                </a:solidFill>
                <a:effectLst/>
              </a:rPr>
            </a:br>
            <a:r>
              <a:rPr lang="ru-RU" b="0" dirty="0" smtClean="0">
                <a:solidFill>
                  <a:srgbClr val="002060"/>
                </a:solidFill>
                <a:effectLst/>
              </a:rPr>
              <a:t> * Направление к психологу или социальному педагогу</a:t>
            </a:r>
            <a:br>
              <a:rPr lang="ru-RU" b="0" dirty="0" smtClean="0">
                <a:solidFill>
                  <a:srgbClr val="002060"/>
                </a:solidFill>
                <a:effectLst/>
              </a:rPr>
            </a:br>
            <a:r>
              <a:rPr lang="ru-RU" b="0" dirty="0" smtClean="0">
                <a:solidFill>
                  <a:srgbClr val="002060"/>
                </a:solidFill>
                <a:effectLst/>
              </a:rPr>
              <a:t>Такие способы (разборки) конфликт не решают, а за частую маскируют или усугубляют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229492"/>
          </a:xfrm>
        </p:spPr>
        <p:txBody>
          <a:bodyPr>
            <a:normAutofit fontScale="90000"/>
          </a:bodyPr>
          <a:lstStyle/>
          <a:p>
            <a:r>
              <a:rPr lang="ru-RU" sz="2200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Школьная служба примирения</a:t>
            </a:r>
            <a: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- команда единомышленников (взрослых и детей), которая  решает возникшие в школе конфликты или противоречия через восстановительные программы, а также распространяет в школе восстановительную культуру.</a:t>
            </a:r>
            <a:b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Специалист школьной службы примирения – медиатор - не ищет решение ЗА людей, и НЕ НАВЯЗЫВАЕТ им свое решение, а умеет создать условия, чтобы конфликтующие стороны нашли его САМИ. </a:t>
            </a:r>
            <a:b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Он не судит, не советует, не воспитывает, не защищает, не  винит и не принуждает.  </a:t>
            </a:r>
            <a:b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Медиатор помогает всем участникам снизить эмоциональный накал, услышать и понять друг друга (в чем на их взгляд проблема, какой  и кому причинен вред), а также самим найти выход из конфликтной ситуации и обсудить, как избежать повторения подобного  в будущем.</a:t>
            </a:r>
            <a:b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Если стороны приняли на себя ответственность за решение, то наверняка его выполнят и больше не попадут в подобную ситуацию.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b="0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83880" cy="4000528"/>
          </a:xfrm>
        </p:spPr>
        <p:txBody>
          <a:bodyPr>
            <a:normAutofit fontScale="90000"/>
          </a:bodyPr>
          <a:lstStyle/>
          <a:p>
            <a:pPr indent="355600"/>
            <a:r>
              <a:rPr lang="ru-RU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школьной службы примирения —развитие в школе восстановительного способа реагирования на конфликты и правонарушения. Превращение школы в безопасное, комфортное пространство для всех участников образовательного процесса</a:t>
            </a:r>
            <a:r>
              <a:rPr lang="ru-RU" b="0" dirty="0" smtClean="0"/>
              <a:t> </a:t>
            </a:r>
            <a:endParaRPr lang="ru-RU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службы примирения:</a:t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Снижение административных и ориентированных на наказание реакций на конфликты, нарушения дисциплины и правонарушения несовершеннолетних.</a:t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Передача ценностей восстановительной культуры (таких как ответственность, взаимопонимание, поддержка  и т.д.) педагогам, администрации, школьникам и родителям.</a:t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Включение восстановительного подхода в существующие в школе формы управления и воспитания (родительские собрания, педагогические и методические советы, классные часы  и пр.), налаживание взаимопонимания между разными участниками образовательного процесса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943740"/>
          </a:xfrm>
        </p:spPr>
        <p:txBody>
          <a:bodyPr>
            <a:noAutofit/>
          </a:bodyPr>
          <a:lstStyle/>
          <a:p>
            <a:pPr indent="355600"/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Восстановительный подход позволяет разрешать конфликт, выявляя его причину и движущую силу, предотвращать конфликты, оберегать детей и подростков от агрессивного, порой отвергающего воздействия окружающей среды.</a:t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В процессе 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каждый участник, как ребенок, так и взрослый, как обидчик, так и «жертва», может рассчитывать на то, что будет выслушан, услышан, его постараются понять, он сможет высказать свою позицию и видение ситуации, а также может предложить свою альтернативу разрешения конфликта. </a:t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Так же </a:t>
            </a:r>
            <a:r>
              <a:rPr lang="ru-RU" sz="2400" b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стороны вырабатывают </a:t>
            </a: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соглашение, заключают договор.</a:t>
            </a:r>
            <a:endParaRPr lang="ru-RU" sz="2400" b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15178"/>
          </a:xfrm>
        </p:spPr>
        <p:txBody>
          <a:bodyPr>
            <a:noAutofit/>
          </a:bodyPr>
          <a:lstStyle/>
          <a:p>
            <a:pPr indent="355600"/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Деятельность службы примирения основана на следующих </a:t>
            </a:r>
            <a:r>
              <a:rPr lang="ru-RU" sz="2400" u="sng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принципах: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Принцип добровольности, предполагающий как добровольное участие школьников в организации работы службы, так и обязательное согласие сторон, вовлеченных в конфликт, на участие в примирительной программе.</a:t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Принцип конфиденциальности, предполагающий обязательство службы примирения не разглашать полученные в ходе программ сведения. Исключение составляет информация о возможном нанесении ущерба для жизни, здоровья и безопасности.</a:t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* Принцип нейтральности, запрещающий службе примирения принимать сторону одного из участников конфликта. Нейтральность предполагает, что служба примирения не выясняет вопрос о виновности или невиновности той или иной стороны, а является независимым посредником, помогающим сторонам самостоятельно найти решение.</a:t>
            </a:r>
            <a:endParaRPr lang="ru-RU" sz="20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400</TotalTime>
  <Words>243</Words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Школьная служба примирения</vt:lpstr>
      <vt:lpstr>В современном мире людям важно уметь сотрудничать и договариваться.     В школе, где встречаются несколько поколений, дети из разных социальных слоёв, разных стилей воспитания, разных интересов, конфликты неизбежны.    Никакой ребенок не будет думать об уроке, если у него конфликт, его после школы ждет «разборка» или он стал жертвой бойкота или насилия. </vt:lpstr>
      <vt:lpstr>Наиболее частые способы реагирования на конфликты в школе:  * Административный (наказание или угроза наказанием)  * Направление к психологу или социальному педагогу Такие способы (разборки) конфликт не решают, а за частую маскируют или усугубляют </vt:lpstr>
      <vt:lpstr>Школьная служба примирения - команда единомышленников (взрослых и детей), которая  решает возникшие в школе конфликты или противоречия через восстановительные программы, а также распространяет в школе восстановительную культуру.   * Специалист школьной службы примирения – медиатор - не ищет решение ЗА людей, и НЕ НАВЯЗЫВАЕТ им свое решение, а умеет создать условия, чтобы конфликтующие стороны нашли его САМИ.   * Он не судит, не советует, не воспитывает, не защищает, не  винит и не принуждает.    * Медиатор помогает всем участникам снизить эмоциональный накал, услышать и понять друг друга (в чем на их взгляд проблема, какой  и кому причинен вред), а также самим найти выход из конфликтной ситуации и обсудить, как избежать повторения подобного  в будущем.  * Если стороны приняли на себя ответственность за решение, то наверняка его выполнят и больше не попадут в подобную ситуацию.  </vt:lpstr>
      <vt:lpstr>        Цель школьной службы примирения —развитие в школе восстановительного способа реагирования на конфликты и правонарушения. Превращение школы в безопасное, комфортное пространство для всех участников образовательного процесса </vt:lpstr>
      <vt:lpstr>Задачи службы примирения:   * Снижение административных и ориентированных на наказание реакций на конфликты, нарушения дисциплины и правонарушения несовершеннолетних.   * Передача ценностей восстановительной культуры (таких как ответственность, взаимопонимание, поддержка  и т.д.) педагогам, администрации, школьникам и родителям.   * Включение восстановительного подхода в существующие в школе формы управления и воспитания (родительские собрания, педагогические и методические советы, классные часы  и пр.), налаживание взаимопонимания между разными участниками образовательного процесса </vt:lpstr>
      <vt:lpstr>Восстановительный подход позволяет разрешать конфликт, выявляя его причину и движущую силу, предотвращать конфликты, оберегать детей и подростков от агрессивного, порой отвергающего воздействия окружающей среды.       В процессе ВП каждый участник, как ребенок, так и взрослый, как обидчик, так и «жертва», может рассчитывать на то, что будет выслушан, услышан, его постараются понять, он сможет высказать свою позицию и видение ситуации, а также может предложить свою альтернативу разрешения конфликта.        Так же стороны вырабатывают соглашение, заключают договор.</vt:lpstr>
      <vt:lpstr>       Деятельность службы примирения основана на следующих принципах:      * Принцип добровольности, предполагающий как добровольное участие школьников в организации работы службы, так и обязательное согласие сторон, вовлеченных в конфликт, на участие в примирительной программе.   * Принцип конфиденциальности, предполагающий обязательство службы примирения не разглашать полученные в ходе программ сведения. Исключение составляет информация о возможном нанесении ущерба для жизни, здоровья и безопасности.    * Принцип нейтральности, запрещающий службе примирения принимать сторону одного из участников конфликта. Нейтральность предполагает, что служба примирения не выясняет вопрос о виновности или невиновности той или иной стороны, а является независимым посредником, помогающим сторонам самостоятельно найти решение.</vt:lpstr>
      <vt:lpstr> * Принцип ответственности - полная ответственность сторон конфликта / участников ситуации за активное участие в разрешении своей ситуации, самостоятельный поиск и принятие решения, результат встречи; а для ведущего ВП – за безопасность участников в процессе восстановительных встреч, за ход процедуры, соблюдение принципов восстановительного подхода и процедуры проведения совместных встреч   * Принцип адресности - восстановительная работа ШСП лично со сторонами – участниками конфликта / проблемной ситуации и вовлеченными в конфликт представителями сообщества, а не со специалистами (врачами, психологами, юристами) – носителями экспертной информации об участниках ситуации     </vt:lpstr>
      <vt:lpstr> * Принцип безопасности. Ведущий восстановительных программ обязан обеспечить безопасность участников на совместной встрече. В случае сомнений в безопасности необходимо продолжить работу со сторонами по отдельности или отказаться от проведения совместной встречи   * Принцип информированности подразумевает, что ведущий ВП обязан предоставить сторонам всю необходимую информацию о сути и принципах восстановительного подхода, возможных правовых последствиях участия / отказа от участия в восстановительной программе</vt:lpstr>
      <vt:lpstr>Состав школьной службы примирения.  * Руководителем службы может быть обученный социальный педагог, психолог или иной педагогический работник школы, на которого возлагаются обязанности по руководству службой примирения приказом директора школы.   * Школьники 8-11 классов, прошедшие обучение по проведению примирительных программ. </vt:lpstr>
      <vt:lpstr>Результат работы школьной службы примирения:   * снижение числа конфликтов и обращений недовольных участников образовательного процесса в вышестоящие органы;    * улучшение отношений между педагогами, родителями и администрацией;    * создание комфортного микроклимата  в школе.  </vt:lpstr>
      <vt:lpstr>Список литературы:  Лекция 6 Школьная служба примирения организационные вопросы (Антон Коновалов), ссылка: https://www.youtube.com/watch?v=HpViCVA4aLQ – ШСП   Книга Коновалов 2014 – ШСП Учебный фильм (видеоролик), или по ссылке: https://www.youtube.com/watch?v=QZCO_8Thz9s   Сборник Школьные службы примирения (Москва, 2012)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30</cp:revision>
  <dcterms:created xsi:type="dcterms:W3CDTF">2022-05-24T03:42:55Z</dcterms:created>
  <dcterms:modified xsi:type="dcterms:W3CDTF">2022-06-15T07:54:48Z</dcterms:modified>
</cp:coreProperties>
</file>